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73" r:id="rId4"/>
    <p:sldId id="289" r:id="rId5"/>
    <p:sldId id="262" r:id="rId6"/>
    <p:sldId id="296" r:id="rId7"/>
    <p:sldId id="290" r:id="rId8"/>
    <p:sldId id="288" r:id="rId9"/>
    <p:sldId id="284" r:id="rId10"/>
    <p:sldId id="285" r:id="rId11"/>
    <p:sldId id="293" r:id="rId12"/>
    <p:sldId id="292" r:id="rId13"/>
    <p:sldId id="265" r:id="rId14"/>
    <p:sldId id="281" r:id="rId15"/>
    <p:sldId id="291" r:id="rId16"/>
    <p:sldId id="271" r:id="rId17"/>
    <p:sldId id="295" r:id="rId18"/>
    <p:sldId id="294" r:id="rId19"/>
  </p:sldIdLst>
  <p:sldSz cx="10691813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305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40">
          <p15:clr>
            <a:srgbClr val="000000"/>
          </p15:clr>
        </p15:guide>
        <p15:guide id="2" pos="229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42FDF-3BD0-49E5-82E5-553B4C38F3D9}">
  <a:tblStyle styleId="{57E42FDF-3BD0-49E5-82E5-553B4C38F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94662"/>
  </p:normalViewPr>
  <p:slideViewPr>
    <p:cSldViewPr snapToGrid="0">
      <p:cViewPr>
        <p:scale>
          <a:sx n="92" d="100"/>
          <a:sy n="92" d="100"/>
        </p:scale>
        <p:origin x="3032" y="1288"/>
      </p:cViewPr>
      <p:guideLst>
        <p:guide orient="horz" pos="2880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840"/>
        <p:guide pos="22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44324" y="812800"/>
            <a:ext cx="56694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12800"/>
            <a:ext cx="567055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6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57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13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5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1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7db22697_0_146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199" name="Google Shape;199;g24b7db2269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24b7db22697_0_14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6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bc9b10cb8_1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9" name="Google Shape;79;g24bc9b10c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g24bc9b10cb8_1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1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2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8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64468" y="4165643"/>
            <a:ext cx="9963000" cy="11652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33759" y="300538"/>
            <a:ext cx="9619200" cy="12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3375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657169" y="6886965"/>
            <a:ext cx="33879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66624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7425" tIns="117425" rIns="117425" bIns="117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09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535406" y="1533206"/>
            <a:ext cx="9621000" cy="3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en-US" sz="38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en-US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статических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изображений без потерь на основе алгоритма Хаффмана</a:t>
            </a:r>
            <a:endParaRPr lang="ru-RU"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301" y="5593154"/>
            <a:ext cx="10099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10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Ковалец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Кирилл Эдуардович 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42М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Новик Наталья Владимировна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6086" y="6744216"/>
            <a:ext cx="22998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625" tIns="115625" rIns="115625" bIns="1156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осква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ru-RU" sz="2300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Федеральное государственное автономное образовательное учреждение высшего образования…">
            <a:extLst>
              <a:ext uri="{FF2B5EF4-FFF2-40B4-BE49-F238E27FC236}">
                <a16:creationId xmlns:a16="http://schemas.microsoft.com/office/drawing/2014/main" id="{F8F5F471-5BDF-CA46-3A0F-393828D2076B}"/>
              </a:ext>
            </a:extLst>
          </p:cNvPr>
          <p:cNvSpPr txBox="1"/>
          <p:nvPr/>
        </p:nvSpPr>
        <p:spPr>
          <a:xfrm>
            <a:off x="1089099" y="276213"/>
            <a:ext cx="963174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300"/>
            </a:pP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G_0401.jpeg" descr="IMG_0401.jpeg">
            <a:extLst>
              <a:ext uri="{FF2B5EF4-FFF2-40B4-BE49-F238E27FC236}">
                <a16:creationId xmlns:a16="http://schemas.microsoft.com/office/drawing/2014/main" id="{67DFF9F7-7966-2E6B-BC28-1BBE510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8" y="276853"/>
            <a:ext cx="912721" cy="104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Выполнение сжатия подготовленных данных методом Хаффмана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2C7D9-2026-1FFD-C3ED-5BB19D87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642" y="1680470"/>
            <a:ext cx="4689983" cy="56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Используемые программные средства для реализации метода</a:t>
            </a:r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D805EFED-B1ED-B766-1AF4-DABD59E78248}"/>
              </a:ext>
            </a:extLst>
          </p:cNvPr>
          <p:cNvSpPr txBox="1"/>
          <p:nvPr/>
        </p:nvSpPr>
        <p:spPr>
          <a:xfrm>
            <a:off x="389631" y="1609350"/>
            <a:ext cx="10047381" cy="550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язык программирования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tkinter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создания графического интерфейса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matplotlib.pyplot</a:t>
            </a:r>
            <a:r>
              <a:rPr lang="en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модуль, предоставляющий функции для создания графиков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matplotlib.offsetbox</a:t>
            </a: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модуль, предоставляющий возможность размещения текстовых и графических элементов на построенных графиках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bitarray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работы с массивами битов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использовалась при сжатии данных методом Хаффмана)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библиотека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используемая для отображения прогресса этапов сжатия и распаковки изображений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19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777587" y="496885"/>
            <a:ext cx="919953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</a:t>
            </a: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компонентов разработанного ПО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AC308-D2BB-AA9A-4C5F-676EDCA5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" y="2125415"/>
            <a:ext cx="8842534" cy="45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639095" y="1757443"/>
            <a:ext cx="184588" cy="3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7DC7E-D30F-ACA3-3314-0BAD303573A2}"/>
              </a:ext>
            </a:extLst>
          </p:cNvPr>
          <p:cNvSpPr txBox="1"/>
          <p:nvPr/>
        </p:nvSpPr>
        <p:spPr>
          <a:xfrm>
            <a:off x="5963488" y="694783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1E0A245-C0E9-F9EE-7C89-739B9AB95AEB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изображения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DAA045-F4F1-E41F-9171-54566EF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9" y="1073707"/>
            <a:ext cx="2900862" cy="19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36209-80CC-7F73-D077-C625B4EC41CA}"/>
              </a:ext>
            </a:extLst>
          </p:cNvPr>
          <p:cNvSpPr txBox="1"/>
          <p:nvPr/>
        </p:nvSpPr>
        <p:spPr>
          <a:xfrm>
            <a:off x="796859" y="3019027"/>
            <a:ext cx="29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Сжимаемое изображение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B90B5B-45D8-135F-10CC-5EDC3007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875" y="882628"/>
            <a:ext cx="6652172" cy="63667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E4B-76F4-7309-46E6-239DCE1E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6" y="3358206"/>
            <a:ext cx="3666511" cy="39998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степени сжатия)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на сколько процентов от изначального размера файла удалось сжать изображение.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55F107-0726-0320-4FCB-A418ECA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62" y="2384995"/>
            <a:ext cx="8467894" cy="50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размеру данных для распаковки)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сколько процентов от размера сжатого файла занимает информация для его распаковки.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012BD-A8E9-E663-2BA0-27D318C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25" y="2379078"/>
            <a:ext cx="8566091" cy="50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3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371062-C62D-2AA5-1F01-3D7D1670C29D}"/>
              </a:ext>
            </a:extLst>
          </p:cNvPr>
          <p:cNvSpPr txBox="1"/>
          <p:nvPr/>
        </p:nvSpPr>
        <p:spPr>
          <a:xfrm>
            <a:off x="239109" y="496885"/>
            <a:ext cx="1015674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847C2-49C9-FCE6-A86D-50C91FC450AD}"/>
              </a:ext>
            </a:extLst>
          </p:cNvPr>
          <p:cNvSpPr txBox="1"/>
          <p:nvPr/>
        </p:nvSpPr>
        <p:spPr>
          <a:xfrm>
            <a:off x="479005" y="1464963"/>
            <a:ext cx="994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цель была достигнута, а все поставленные задачи выполнены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FBCDE272-E724-A555-BAB5-4B14AE52F422}"/>
              </a:ext>
            </a:extLst>
          </p:cNvPr>
          <p:cNvSpPr txBox="1"/>
          <p:nvPr/>
        </p:nvSpPr>
        <p:spPr>
          <a:xfrm>
            <a:off x="656108" y="2586971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 для демонстрации работы созданного метода;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дальнейшего развития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8AA4-5A02-26F5-23A2-384ED3310753}"/>
              </a:ext>
            </a:extLst>
          </p:cNvPr>
          <p:cNvSpPr txBox="1"/>
          <p:nvPr/>
        </p:nvSpPr>
        <p:spPr>
          <a:xfrm>
            <a:off x="761743" y="1808441"/>
            <a:ext cx="91223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поддержку сжатия файлов, отличных от изображений.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Уменьшить размер сжатого файла путем оптимизации данных, требуемых для распаковки изображения.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управления сжатием файлов в зависимости от особенностей исходных изображений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Научная публикация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EF6A-03F4-6DAD-3C48-F5C7AC3438D4}"/>
              </a:ext>
            </a:extLst>
          </p:cNvPr>
          <p:cNvSpPr txBox="1"/>
          <p:nvPr/>
        </p:nvSpPr>
        <p:spPr>
          <a:xfrm>
            <a:off x="466669" y="1856154"/>
            <a:ext cx="9805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 Э., Новик Н. В.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сжатия статических изображений на основе алгоритма Хаффмана // Вестник Российского нового университета. Серия: Сложные системы: модели, анализ и управление. – 2025. – № 2. (Рецензируемое издание ВАК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специальности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информатика, вычислительная техника и управление)</a:t>
            </a:r>
          </a:p>
        </p:txBody>
      </p:sp>
    </p:spTree>
    <p:extLst>
      <p:ext uri="{BB962C8B-B14F-4D97-AF65-F5344CB8AC3E}">
        <p14:creationId xmlns:p14="http://schemas.microsoft.com/office/powerpoint/2010/main" val="279376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0858" y="3533707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демонстрации работы созданного метода;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" name="Google Shape;83;p16"/>
          <p:cNvSpPr txBox="1"/>
          <p:nvPr/>
        </p:nvSpPr>
        <p:spPr>
          <a:xfrm>
            <a:off x="239108" y="496885"/>
            <a:ext cx="1021117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5665" y="1738396"/>
            <a:ext cx="901601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ru-RU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</a:t>
            </a:r>
            <a:r>
              <a:rPr lang="ru-RU" sz="2700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сжатия статических изображений без потерь на основе алгоритма Хаффмана.</a:t>
            </a:r>
            <a:endParaRPr lang="ru-RU" sz="2700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665" y="3017407"/>
            <a:ext cx="1761142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en-US" sz="2700" b="1" i="0" u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en-US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500101429"/>
              </p:ext>
            </p:extLst>
          </p:nvPr>
        </p:nvGraphicFramePr>
        <p:xfrm>
          <a:off x="710268" y="3458949"/>
          <a:ext cx="9196504" cy="357612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81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RLE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LZW (</a:t>
                      </a: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словарный метод</a:t>
                      </a: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Унарное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Хаффмана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Арифметическое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без потерь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520870"/>
            <a:ext cx="96676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данных за один проход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отсутствие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еобходимости в таблице частот пикселей сжимаемого изображения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в зашифрованном сообщении информации для распаковщика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у каждого сжатого пикселя своего кода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5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283145385"/>
              </p:ext>
            </p:extLst>
          </p:nvPr>
        </p:nvGraphicFramePr>
        <p:xfrm>
          <a:off x="710268" y="3394941"/>
          <a:ext cx="9196504" cy="293604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205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RGBA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CMYK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субтрактивный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цветовой модели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667174"/>
            <a:ext cx="9667663" cy="15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класс метода по принципу действия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количество байт для кодирования одного пикселя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наличие поддержки альфа-канала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отсутствие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отдельного канала для яркости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8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Формализованная постановка задачи в нотации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</a:t>
            </a:r>
            <a:endParaRPr lang="ru-RU"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56BBC2-4DF8-37C5-637E-47D5E75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2197311"/>
            <a:ext cx="9683496" cy="4669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первого уровня разработанного метода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497B7-5CD4-10B8-B002-9D557471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3" y="2156666"/>
            <a:ext cx="10306013" cy="45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Детализированная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IDEF0-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уровня 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A2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разработанного метода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8B9B8C-13D5-872D-DE89-277F6E1E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" y="2555530"/>
            <a:ext cx="10094643" cy="38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3F40C2-53A1-17FE-DAD7-B8FFBC6E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3" y="1382629"/>
            <a:ext cx="9826396" cy="5835211"/>
          </a:xfrm>
          <a:prstGeom prst="rect">
            <a:avLst/>
          </a:prstGeom>
        </p:spPr>
      </p:pic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Первичное сжатие с использованием метода </a:t>
            </a: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LZW</a:t>
            </a:r>
            <a:endParaRPr lang="ru-RU" sz="3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88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дерева Хаффмана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E2E837-B200-9C87-7077-443DA4F6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73" y="1372263"/>
            <a:ext cx="4938359" cy="59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0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8602</TotalTime>
  <Words>635</Words>
  <Application>Microsoft Macintosh PowerPoint</Application>
  <PresentationFormat>Произвольный</PresentationFormat>
  <Paragraphs>159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технический университет имени Н.Э. Баумана (национальный исследовательский университет)</dc:title>
  <cp:lastModifiedBy>Kirill Kovalets</cp:lastModifiedBy>
  <cp:revision>82</cp:revision>
  <dcterms:modified xsi:type="dcterms:W3CDTF">2025-06-16T22:07:46Z</dcterms:modified>
</cp:coreProperties>
</file>